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5"/>
  </p:notesMasterIdLst>
  <p:sldIdLst>
    <p:sldId id="258" r:id="rId5"/>
    <p:sldId id="284" r:id="rId6"/>
    <p:sldId id="282" r:id="rId7"/>
    <p:sldId id="264" r:id="rId8"/>
    <p:sldId id="268" r:id="rId9"/>
    <p:sldId id="269" r:id="rId10"/>
    <p:sldId id="278" r:id="rId11"/>
    <p:sldId id="270" r:id="rId12"/>
    <p:sldId id="271" r:id="rId13"/>
    <p:sldId id="272" r:id="rId14"/>
    <p:sldId id="276" r:id="rId15"/>
    <p:sldId id="273" r:id="rId16"/>
    <p:sldId id="274" r:id="rId17"/>
    <p:sldId id="279" r:id="rId18"/>
    <p:sldId id="285" r:id="rId19"/>
    <p:sldId id="275" r:id="rId20"/>
    <p:sldId id="283" r:id="rId21"/>
    <p:sldId id="277" r:id="rId22"/>
    <p:sldId id="286" r:id="rId23"/>
    <p:sldId id="266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5AD"/>
    <a:srgbClr val="00734A"/>
    <a:srgbClr val="231F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70"/>
  </p:normalViewPr>
  <p:slideViewPr>
    <p:cSldViewPr snapToGrid="0" snapToObjects="1">
      <p:cViewPr varScale="1">
        <p:scale>
          <a:sx n="115" d="100"/>
          <a:sy n="115" d="100"/>
        </p:scale>
        <p:origin x="380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6D7DA6-F3EF-244A-AC47-AFADEF437993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8FF72A-C526-7E4E-BE05-235838065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248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753C8-8B6F-B544-A99D-839DD5E6BF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6000" y="2570400"/>
            <a:ext cx="7779600" cy="2402653"/>
          </a:xfrm>
          <a:noFill/>
        </p:spPr>
        <p:txBody>
          <a:bodyPr anchor="t" anchorCtr="0">
            <a:noAutofit/>
          </a:bodyPr>
          <a:lstStyle>
            <a:lvl1pPr algn="l">
              <a:defRPr sz="78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FA4ED0-E42D-1549-9FB0-9ABE201EE4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6000" y="4672800"/>
            <a:ext cx="7779600" cy="482400"/>
          </a:xfrm>
        </p:spPr>
        <p:txBody>
          <a:bodyPr>
            <a:noAutofit/>
          </a:bodyPr>
          <a:lstStyle>
            <a:lvl1pPr marL="0" indent="0" algn="l">
              <a:buNone/>
              <a:defRPr sz="3700" baseline="0">
                <a:solidFill>
                  <a:srgbClr val="00B5AD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01ABBB-61C7-A349-8C62-0881959C79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6000" y="5155200"/>
            <a:ext cx="5004886" cy="619958"/>
          </a:xfrm>
        </p:spPr>
        <p:txBody>
          <a:bodyPr>
            <a:normAutofit/>
          </a:bodyPr>
          <a:lstStyle>
            <a:lvl1pPr marL="0" indent="0">
              <a:buNone/>
              <a:defRPr sz="2280" b="0" baseline="0">
                <a:solidFill>
                  <a:srgbClr val="00B5AD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36995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9106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5085BD50-D707-D044-ADB9-21318C76E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92000" y="4572000"/>
            <a:ext cx="4608000" cy="640800"/>
          </a:xfrm>
          <a:noFill/>
        </p:spPr>
        <p:txBody>
          <a:bodyPr lIns="90000" anchor="t" anchorCtr="0">
            <a:normAutofit/>
          </a:bodyPr>
          <a:lstStyle>
            <a:lvl1pPr>
              <a:defRPr sz="29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61808402-1E41-3543-A3F6-D1DBEE7ED8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92000" y="5958483"/>
            <a:ext cx="2743200" cy="365125"/>
          </a:xfrm>
        </p:spPr>
        <p:txBody>
          <a:bodyPr/>
          <a:lstStyle>
            <a:lvl1pPr>
              <a:defRPr sz="1400" baseline="0">
                <a:solidFill>
                  <a:srgbClr val="00B5AD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D3A545F-A81A-8643-922E-C9E72FB9C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92000" y="6468644"/>
            <a:ext cx="4114800" cy="365125"/>
          </a:xfrm>
        </p:spPr>
        <p:txBody>
          <a:bodyPr/>
          <a:lstStyle>
            <a:lvl1pPr algn="l">
              <a:defRPr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282A22A-8B1C-564C-A7A6-AE6D34530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73742" y="6468644"/>
            <a:ext cx="426258" cy="365125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64551B6F-14D3-7D44-B4BD-AA69967303F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3DC2B869-A63F-FF47-A01B-8BA5A5D924E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092001" y="5050755"/>
            <a:ext cx="4608000" cy="636172"/>
          </a:xfrm>
        </p:spPr>
        <p:txBody>
          <a:bodyPr/>
          <a:lstStyle>
            <a:lvl1pPr marL="0" indent="0">
              <a:buNone/>
              <a:defRPr b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b="0">
                <a:solidFill>
                  <a:schemeClr val="bg1"/>
                </a:solidFill>
              </a:defRPr>
            </a:lvl2pPr>
            <a:lvl3pPr marL="914400" indent="0">
              <a:buNone/>
              <a:defRPr b="0">
                <a:solidFill>
                  <a:schemeClr val="bg1"/>
                </a:solidFill>
              </a:defRPr>
            </a:lvl3pPr>
            <a:lvl4pPr marL="1371600" indent="0">
              <a:buNone/>
              <a:defRPr b="0">
                <a:solidFill>
                  <a:schemeClr val="bg1"/>
                </a:solidFill>
              </a:defRPr>
            </a:lvl4pPr>
            <a:lvl5pPr marL="1828800" indent="0">
              <a:buNone/>
              <a:defRPr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3461199-36C8-344E-9772-0442BDC21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92000" y="5693150"/>
            <a:ext cx="3762515" cy="365125"/>
          </a:xfrm>
        </p:spPr>
        <p:txBody>
          <a:bodyPr>
            <a:normAutofit/>
          </a:bodyPr>
          <a:lstStyle>
            <a:lvl1pPr marL="0" indent="0">
              <a:buNone/>
              <a:defRPr sz="1400" baseline="0">
                <a:solidFill>
                  <a:srgbClr val="00B5AD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CA5401-AA3A-134C-AD87-AE30C5DB075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5476446" cy="6858000"/>
          </a:xfrm>
          <a:custGeom>
            <a:avLst/>
            <a:gdLst>
              <a:gd name="connsiteX0" fmla="*/ 0 w 5473700"/>
              <a:gd name="connsiteY0" fmla="*/ 0 h 6858000"/>
              <a:gd name="connsiteX1" fmla="*/ 4561398 w 5473700"/>
              <a:gd name="connsiteY1" fmla="*/ 0 h 6858000"/>
              <a:gd name="connsiteX2" fmla="*/ 5473700 w 5473700"/>
              <a:gd name="connsiteY2" fmla="*/ 912302 h 6858000"/>
              <a:gd name="connsiteX3" fmla="*/ 5473700 w 5473700"/>
              <a:gd name="connsiteY3" fmla="*/ 6858000 h 6858000"/>
              <a:gd name="connsiteX4" fmla="*/ 0 w 5473700"/>
              <a:gd name="connsiteY4" fmla="*/ 6858000 h 6858000"/>
              <a:gd name="connsiteX5" fmla="*/ 0 w 5473700"/>
              <a:gd name="connsiteY5" fmla="*/ 0 h 6858000"/>
              <a:gd name="connsiteX0" fmla="*/ 0 w 5473700"/>
              <a:gd name="connsiteY0" fmla="*/ 0 h 6858000"/>
              <a:gd name="connsiteX1" fmla="*/ 4561398 w 5473700"/>
              <a:gd name="connsiteY1" fmla="*/ 0 h 6858000"/>
              <a:gd name="connsiteX2" fmla="*/ 5145088 w 5473700"/>
              <a:gd name="connsiteY2" fmla="*/ 3826952 h 6858000"/>
              <a:gd name="connsiteX3" fmla="*/ 5473700 w 5473700"/>
              <a:gd name="connsiteY3" fmla="*/ 6858000 h 6858000"/>
              <a:gd name="connsiteX4" fmla="*/ 0 w 5473700"/>
              <a:gd name="connsiteY4" fmla="*/ 6858000 h 6858000"/>
              <a:gd name="connsiteX5" fmla="*/ 0 w 5473700"/>
              <a:gd name="connsiteY5" fmla="*/ 0 h 6858000"/>
              <a:gd name="connsiteX0" fmla="*/ 0 w 5473700"/>
              <a:gd name="connsiteY0" fmla="*/ 0 h 6858000"/>
              <a:gd name="connsiteX1" fmla="*/ 4418523 w 5473700"/>
              <a:gd name="connsiteY1" fmla="*/ 0 h 6858000"/>
              <a:gd name="connsiteX2" fmla="*/ 5145088 w 5473700"/>
              <a:gd name="connsiteY2" fmla="*/ 3826952 h 6858000"/>
              <a:gd name="connsiteX3" fmla="*/ 5473700 w 5473700"/>
              <a:gd name="connsiteY3" fmla="*/ 6858000 h 6858000"/>
              <a:gd name="connsiteX4" fmla="*/ 0 w 5473700"/>
              <a:gd name="connsiteY4" fmla="*/ 6858000 h 6858000"/>
              <a:gd name="connsiteX5" fmla="*/ 0 w 5473700"/>
              <a:gd name="connsiteY5" fmla="*/ 0 h 6858000"/>
              <a:gd name="connsiteX0" fmla="*/ 0 w 5473700"/>
              <a:gd name="connsiteY0" fmla="*/ 0 h 6858000"/>
              <a:gd name="connsiteX1" fmla="*/ 4418523 w 5473700"/>
              <a:gd name="connsiteY1" fmla="*/ 0 h 6858000"/>
              <a:gd name="connsiteX2" fmla="*/ 5145088 w 5473700"/>
              <a:gd name="connsiteY2" fmla="*/ 3826952 h 6858000"/>
              <a:gd name="connsiteX3" fmla="*/ 5473700 w 5473700"/>
              <a:gd name="connsiteY3" fmla="*/ 6858000 h 6858000"/>
              <a:gd name="connsiteX4" fmla="*/ 0 w 5473700"/>
              <a:gd name="connsiteY4" fmla="*/ 6858000 h 6858000"/>
              <a:gd name="connsiteX5" fmla="*/ 0 w 5473700"/>
              <a:gd name="connsiteY5" fmla="*/ 0 h 6858000"/>
              <a:gd name="connsiteX0" fmla="*/ 0 w 5748261"/>
              <a:gd name="connsiteY0" fmla="*/ 0 h 6858000"/>
              <a:gd name="connsiteX1" fmla="*/ 4418523 w 5748261"/>
              <a:gd name="connsiteY1" fmla="*/ 0 h 6858000"/>
              <a:gd name="connsiteX2" fmla="*/ 5473700 w 5748261"/>
              <a:gd name="connsiteY2" fmla="*/ 6858000 h 6858000"/>
              <a:gd name="connsiteX3" fmla="*/ 0 w 5748261"/>
              <a:gd name="connsiteY3" fmla="*/ 6858000 h 6858000"/>
              <a:gd name="connsiteX4" fmla="*/ 0 w 5748261"/>
              <a:gd name="connsiteY4" fmla="*/ 0 h 6858000"/>
              <a:gd name="connsiteX0" fmla="*/ 0 w 5473700"/>
              <a:gd name="connsiteY0" fmla="*/ 0 h 6858000"/>
              <a:gd name="connsiteX1" fmla="*/ 4418523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18523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232785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232785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18522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18522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318510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04235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04235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04235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6446"/>
              <a:gd name="connsiteY0" fmla="*/ 0 h 6858000"/>
              <a:gd name="connsiteX1" fmla="*/ 4404235 w 5476446"/>
              <a:gd name="connsiteY1" fmla="*/ 0 h 6858000"/>
              <a:gd name="connsiteX2" fmla="*/ 5473700 w 5476446"/>
              <a:gd name="connsiteY2" fmla="*/ 6858000 h 6858000"/>
              <a:gd name="connsiteX3" fmla="*/ 0 w 5476446"/>
              <a:gd name="connsiteY3" fmla="*/ 6858000 h 6858000"/>
              <a:gd name="connsiteX4" fmla="*/ 0 w 547644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446" h="6858000">
                <a:moveTo>
                  <a:pt x="0" y="0"/>
                </a:moveTo>
                <a:lnTo>
                  <a:pt x="4404235" y="0"/>
                </a:lnTo>
                <a:cubicBezTo>
                  <a:pt x="4792199" y="172447"/>
                  <a:pt x="5526978" y="6483202"/>
                  <a:pt x="5473700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916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79D2D-11A4-AD45-A52E-391910AE37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3168000"/>
            <a:ext cx="6008400" cy="1562400"/>
          </a:xfrm>
          <a:noFill/>
        </p:spPr>
        <p:txBody>
          <a:bodyPr anchor="t" anchorCtr="0">
            <a:normAutofit/>
          </a:bodyPr>
          <a:lstStyle>
            <a:lvl1pPr>
              <a:lnSpc>
                <a:spcPct val="10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BDFFFD-A19A-F249-9554-96E51464FB4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1080000" y="4730400"/>
            <a:ext cx="6008400" cy="12888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0A0CE1-5D03-9F4B-88F9-9EC8D81274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00000" y="5493600"/>
            <a:ext cx="2196000" cy="273600"/>
          </a:xfrm>
          <a:noFill/>
        </p:spPr>
        <p:txBody>
          <a:bodyPr anchor="t" anchorCtr="0"/>
          <a:lstStyle>
            <a:lvl1pPr>
              <a:defRPr sz="17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99C2EB-7AEE-9B43-9425-877780CD8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00000" y="5220000"/>
            <a:ext cx="2196000" cy="273600"/>
          </a:xfrm>
        </p:spPr>
        <p:txBody>
          <a:bodyPr anchor="t" anchorCtr="0"/>
          <a:lstStyle>
            <a:lvl1pPr>
              <a:defRPr sz="1700" b="1"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523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753C8-8B6F-B544-A99D-839DD5E6BF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6000" y="2570400"/>
            <a:ext cx="7779600" cy="2402653"/>
          </a:xfrm>
          <a:noFill/>
        </p:spPr>
        <p:txBody>
          <a:bodyPr anchor="t" anchorCtr="0">
            <a:noAutofit/>
          </a:bodyPr>
          <a:lstStyle>
            <a:lvl1pPr algn="l">
              <a:defRPr sz="7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FA4ED0-E42D-1549-9FB0-9ABE201EE4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6000" y="4672800"/>
            <a:ext cx="7779600" cy="482400"/>
          </a:xfrm>
        </p:spPr>
        <p:txBody>
          <a:bodyPr>
            <a:noAutofit/>
          </a:bodyPr>
          <a:lstStyle>
            <a:lvl1pPr marL="0" indent="0" algn="l">
              <a:buNone/>
              <a:defRPr sz="3700">
                <a:solidFill>
                  <a:srgbClr val="00B5AD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01ABBB-61C7-A349-8C62-0881959C79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6000" y="5155200"/>
            <a:ext cx="5004886" cy="619958"/>
          </a:xfrm>
        </p:spPr>
        <p:txBody>
          <a:bodyPr>
            <a:normAutofit/>
          </a:bodyPr>
          <a:lstStyle>
            <a:lvl1pPr marL="0" indent="0">
              <a:buNone/>
              <a:defRPr sz="2280" b="0">
                <a:solidFill>
                  <a:srgbClr val="00B5AD"/>
                </a:solidFill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5285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C1AE584-132D-F047-AF7F-CD57047C4F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1954800"/>
            <a:ext cx="12193200" cy="381600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00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384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D26F981-7C97-0244-8C40-D9B4F2C7C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7462800" cy="475200"/>
          </a:xfrm>
          <a:noFill/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4A5E312-5B6C-7040-83D7-A29533FE8C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96800" y="1652400"/>
            <a:ext cx="4716000" cy="2818800"/>
          </a:xfrm>
        </p:spPr>
        <p:txBody>
          <a:bodyPr/>
          <a:lstStyle>
            <a:lvl1pPr marL="342900" indent="-342900">
              <a:buFont typeface="System Font Regular"/>
              <a:buChar char="■"/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CFBF7FC-942C-AE4E-BE76-561298700EB5}"/>
              </a:ext>
            </a:extLst>
          </p:cNvPr>
          <p:cNvCxnSpPr/>
          <p:nvPr userDrawn="1"/>
        </p:nvCxnSpPr>
        <p:spPr>
          <a:xfrm>
            <a:off x="457200" y="964800"/>
            <a:ext cx="10670400" cy="0"/>
          </a:xfrm>
          <a:prstGeom prst="line">
            <a:avLst/>
          </a:prstGeom>
          <a:ln w="38100">
            <a:solidFill>
              <a:srgbClr val="00B5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8927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651B-13F9-FA46-B2EF-2AA4A6BD6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BCAAE0-EB8F-154B-A84C-E53816F61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364FAB-BAD9-034D-AD3B-243AC56D1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F5B83D-5F7B-5845-9FD2-3325B2E7B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51B6F-14D3-7D44-B4BD-AA69967303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5F4E972-6039-D340-8FFB-402E2A0347C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96800" y="2239200"/>
            <a:ext cx="4896000" cy="28860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32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D4B7611-788A-4E46-929C-8074D0B992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74944"/>
            <a:ext cx="12166600" cy="7874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2C7811-2DA0-1247-9CC8-57FAD428D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80000" y="6300000"/>
            <a:ext cx="1935216" cy="411696"/>
          </a:xfrm>
        </p:spPr>
        <p:txBody>
          <a:bodyPr/>
          <a:lstStyle>
            <a:lvl1pPr algn="l">
              <a:defRPr baseline="0">
                <a:solidFill>
                  <a:srgbClr val="231F20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206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0BF99-C33B-C342-A29B-1D839DCD0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7462800" cy="475200"/>
          </a:xfrm>
          <a:noFill/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6CDF117-C507-3140-B0DA-78BDA5C919E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980800" y="1713600"/>
            <a:ext cx="6415200" cy="3941999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32329F-1BF7-4A45-9427-83E65C6480E0}"/>
              </a:ext>
            </a:extLst>
          </p:cNvPr>
          <p:cNvCxnSpPr/>
          <p:nvPr userDrawn="1"/>
        </p:nvCxnSpPr>
        <p:spPr>
          <a:xfrm>
            <a:off x="457200" y="964800"/>
            <a:ext cx="10670400" cy="0"/>
          </a:xfrm>
          <a:prstGeom prst="line">
            <a:avLst/>
          </a:prstGeom>
          <a:ln w="38100">
            <a:solidFill>
              <a:srgbClr val="00B5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3415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C35D11-0B9B-3D41-9A85-CBEC9BAB6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84800"/>
            <a:ext cx="9478800" cy="6408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E90E6D-AE6E-0541-A972-29AB82B371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96799" y="2239200"/>
            <a:ext cx="5127411" cy="281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FB25A9-9DEF-E645-8D74-A32A2B7AAD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2000" y="64686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latin typeface="IBM Plex Sans" panose="020B0503050203000203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425671-1F61-D542-81F9-8128D092D5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92400" y="646864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bg1"/>
                </a:solidFill>
                <a:latin typeface="IBM Plex Sans" panose="020B0503050203000203" pitchFamily="34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2F487A-924C-D14E-9004-5E3B7BDC62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4400" y="64686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bg1"/>
                </a:solidFill>
                <a:latin typeface="IBM Plex Sans" panose="020B0503050203000203" pitchFamily="34" charset="77"/>
              </a:defRPr>
            </a:lvl1pPr>
          </a:lstStyle>
          <a:p>
            <a:fld id="{64551B6F-14D3-7D44-B4BD-AA69967303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482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60" r:id="rId4"/>
    <p:sldLayoutId id="2147483654" r:id="rId5"/>
    <p:sldLayoutId id="2147483655" r:id="rId6"/>
    <p:sldLayoutId id="2147483661" r:id="rId7"/>
    <p:sldLayoutId id="2147483662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i="0" kern="1200" baseline="0">
          <a:solidFill>
            <a:srgbClr val="00734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rgbClr val="00B5AD"/>
        </a:buClr>
        <a:buSzPct val="80000"/>
        <a:buFont typeface="System Font Regular"/>
        <a:buChar char="■"/>
        <a:defRPr sz="2400" b="1" kern="1200" baseline="0">
          <a:solidFill>
            <a:srgbClr val="231F20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B5AD"/>
        </a:buClr>
        <a:buSzPct val="80000"/>
        <a:buFont typeface="System Font Regular"/>
        <a:buChar char="■"/>
        <a:defRPr sz="2400" b="1" kern="1200" baseline="0">
          <a:solidFill>
            <a:srgbClr val="231F20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B5AD"/>
        </a:buClr>
        <a:buSzPct val="80000"/>
        <a:buFont typeface="System Font Regular"/>
        <a:buChar char="■"/>
        <a:defRPr sz="2400" b="1" kern="1200" baseline="0">
          <a:solidFill>
            <a:srgbClr val="231F20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B5AD"/>
        </a:buClr>
        <a:buSzPct val="80000"/>
        <a:buFont typeface="System Font Regular"/>
        <a:buChar char="■"/>
        <a:defRPr sz="2400" b="1" kern="1200" baseline="0">
          <a:solidFill>
            <a:srgbClr val="231F20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B5AD"/>
        </a:buClr>
        <a:buSzPct val="80000"/>
        <a:buFont typeface="System Font Regular"/>
        <a:buChar char="■"/>
        <a:defRPr sz="2400" b="1" kern="1200" baseline="0">
          <a:solidFill>
            <a:srgbClr val="231F20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.org/en/universal-declaration-human-rights/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hyperlink" Target="https://www.concern.net/where-we-work" TargetMode="External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hyperlink" Target="https://www.youtube.com/watch?v=6T2cAZatwxc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slideLayout" Target="../slideLayouts/slideLayout7.xml"/><Relationship Id="rId7" Type="http://schemas.openxmlformats.org/officeDocument/2006/relationships/hyperlink" Target="https://www.concern.net/schools-and-youth/secondary-education-programmes/speak-act-do" TargetMode="Externa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image" Target="../media/image70.png"/><Relationship Id="rId4" Type="http://schemas.openxmlformats.org/officeDocument/2006/relationships/image" Target="../media/image66.png"/><Relationship Id="rId9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s://www.concern.net/schools-and-youth/educational-resources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7.png"/><Relationship Id="rId5" Type="http://schemas.openxmlformats.org/officeDocument/2006/relationships/hyperlink" Target="https://www.youtube.com/watch?v=_Y-CWQhKhpo&amp;t=0s" TargetMode="Externa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3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2.png"/><Relationship Id="rId5" Type="http://schemas.openxmlformats.org/officeDocument/2006/relationships/image" Target="../media/image29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02871" y="2131458"/>
            <a:ext cx="8321964" cy="2402653"/>
          </a:xfrm>
        </p:spPr>
        <p:txBody>
          <a:bodyPr/>
          <a:lstStyle/>
          <a:p>
            <a:r>
              <a:rPr lang="en-IE" dirty="0" smtClean="0"/>
              <a:t>Exploring Climate Change</a:t>
            </a:r>
            <a:endParaRPr lang="en-I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24" y="2201929"/>
            <a:ext cx="2332182" cy="233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24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247" y="4751090"/>
            <a:ext cx="8750883" cy="1585686"/>
          </a:xfrm>
          <a:prstGeom prst="rect">
            <a:avLst/>
          </a:prstGeom>
        </p:spPr>
      </p:pic>
      <p:pic>
        <p:nvPicPr>
          <p:cNvPr id="3" name="Picture 2">
            <a:hlinkClick r:id="rId3"/>
          </p:cNvPr>
          <p:cNvPicPr>
            <a:picLocks noChangeAspect="1"/>
          </p:cNvPicPr>
          <p:nvPr/>
        </p:nvPicPr>
        <p:blipFill rotWithShape="1">
          <a:blip r:embed="rId4"/>
          <a:srcRect t="27218"/>
          <a:stretch/>
        </p:blipFill>
        <p:spPr>
          <a:xfrm>
            <a:off x="112284" y="2318326"/>
            <a:ext cx="11357832" cy="238720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784800"/>
            <a:ext cx="7729115" cy="640800"/>
          </a:xfrm>
        </p:spPr>
        <p:txBody>
          <a:bodyPr>
            <a:normAutofit/>
          </a:bodyPr>
          <a:lstStyle/>
          <a:p>
            <a:r>
              <a:rPr lang="en-IE" b="0" dirty="0" smtClean="0">
                <a:latin typeface="IBM Plex Sans" panose="020B0503050203000203" pitchFamily="34" charset="0"/>
              </a:rPr>
              <a:t>Extension: The Impact of Climate Change </a:t>
            </a:r>
            <a:endParaRPr lang="en-IE" b="0" dirty="0">
              <a:latin typeface="IBM Plex Sans" panose="020B0503050203000203" pitchFamily="34" charset="0"/>
            </a:endParaRPr>
          </a:p>
        </p:txBody>
      </p:sp>
      <p:pic>
        <p:nvPicPr>
          <p:cNvPr id="4" name="Picture 3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284" y="1471159"/>
            <a:ext cx="11181033" cy="8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41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9517" y="6533992"/>
            <a:ext cx="11865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 smtClean="0">
                <a:solidFill>
                  <a:schemeClr val="bg1"/>
                </a:solidFill>
                <a:latin typeface="IBM Plex Sans" panose="020B0503050203000203" pitchFamily="34" charset="0"/>
              </a:rPr>
              <a:t>Note: You will find detailed instructions and resources for this activity on page seven of the Climate Action resource booklet</a:t>
            </a:r>
            <a:endParaRPr lang="en-IE" sz="1400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510" y="397881"/>
            <a:ext cx="2105602" cy="34064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77741"/>
            <a:ext cx="9851990" cy="263979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7" y="3637211"/>
            <a:ext cx="9614225" cy="159119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473" y="5228405"/>
            <a:ext cx="11565114" cy="10973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89" y="639723"/>
            <a:ext cx="9638611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35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9209" y="2261652"/>
            <a:ext cx="4954591" cy="2781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515" y="1552481"/>
            <a:ext cx="11967485" cy="50174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257" y="572797"/>
            <a:ext cx="8108383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41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62" y="1623195"/>
            <a:ext cx="4953038" cy="278608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98" y="1473728"/>
            <a:ext cx="11424894" cy="48711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562" y="614117"/>
            <a:ext cx="8108383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83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9430" y="1928909"/>
            <a:ext cx="5187311" cy="291786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59502" y="4846771"/>
            <a:ext cx="344357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sz="1100" dirty="0">
                <a:latin typeface="IBM Plex Sans" panose="020B0503050203000203" pitchFamily="34" charset="0"/>
              </a:rPr>
              <a:t>Photo: </a:t>
            </a:r>
            <a:r>
              <a:rPr lang="en-IE" sz="1100" dirty="0" err="1">
                <a:latin typeface="IBM Plex Sans" panose="020B0503050203000203" pitchFamily="34" charset="0"/>
              </a:rPr>
              <a:t>Apsatou</a:t>
            </a:r>
            <a:r>
              <a:rPr lang="en-IE" sz="1100" dirty="0">
                <a:latin typeface="IBM Plex Sans" panose="020B0503050203000203" pitchFamily="34" charset="0"/>
              </a:rPr>
              <a:t> </a:t>
            </a:r>
            <a:r>
              <a:rPr lang="en-IE" sz="1100" dirty="0" err="1">
                <a:latin typeface="IBM Plex Sans" panose="020B0503050203000203" pitchFamily="34" charset="0"/>
              </a:rPr>
              <a:t>Bagaya</a:t>
            </a:r>
            <a:r>
              <a:rPr lang="en-IE" sz="1100" dirty="0">
                <a:latin typeface="IBM Plex Sans" panose="020B0503050203000203" pitchFamily="34" charset="0"/>
              </a:rPr>
              <a:t> / Concern </a:t>
            </a:r>
            <a:r>
              <a:rPr lang="en-IE" sz="1100" dirty="0" smtClean="0">
                <a:latin typeface="IBM Plex Sans" panose="020B0503050203000203" pitchFamily="34" charset="0"/>
              </a:rPr>
              <a:t>Worldwide/2019.</a:t>
            </a:r>
            <a:endParaRPr lang="en-IE" sz="1100" dirty="0">
              <a:latin typeface="IBM Plex Sans" panose="020B050305020300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434" y="1468669"/>
            <a:ext cx="6504996" cy="53893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590" y="690104"/>
            <a:ext cx="8108383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66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345" y="1428697"/>
            <a:ext cx="4590473" cy="27018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85509"/>
            <a:ext cx="9205758" cy="85961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17" y="4255195"/>
            <a:ext cx="6846401" cy="206062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9799" y="1545120"/>
            <a:ext cx="5090601" cy="450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056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941455" y="1748182"/>
            <a:ext cx="6546705" cy="2837728"/>
            <a:chOff x="1433512" y="1452562"/>
            <a:chExt cx="9324975" cy="3952875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33512" y="1452562"/>
              <a:ext cx="9324975" cy="395287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1433512" y="4128655"/>
              <a:ext cx="2593543" cy="127678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78" y="1635193"/>
            <a:ext cx="12040644" cy="452972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829" y="681503"/>
            <a:ext cx="6663506" cy="859611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33671" y="828881"/>
            <a:ext cx="406400" cy="4064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142839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2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9517" y="6533992"/>
            <a:ext cx="11865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 smtClean="0">
                <a:solidFill>
                  <a:schemeClr val="bg1"/>
                </a:solidFill>
                <a:latin typeface="IBM Plex Sans" panose="020B0503050203000203" pitchFamily="34" charset="0"/>
              </a:rPr>
              <a:t>Find out more about Concern’s response to climate change on page six of the Climate Action resource booklet </a:t>
            </a:r>
            <a:endParaRPr lang="en-IE" sz="1400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pic>
        <p:nvPicPr>
          <p:cNvPr id="2" name="Picture 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2400" y="1540298"/>
            <a:ext cx="8380989" cy="47991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95346" y="1625331"/>
            <a:ext cx="1903620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>
                <a:latin typeface="IBM Plex Sans" panose="020B0503050203000203" pitchFamily="34" charset="0"/>
              </a:rPr>
              <a:t>Click on the image to watch the video! </a:t>
            </a:r>
            <a:endParaRPr lang="en-IE" dirty="0">
              <a:latin typeface="IBM Plex Sans" panose="020B0503050203000203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5575" y="802204"/>
            <a:ext cx="8134097" cy="640800"/>
          </a:xfrm>
        </p:spPr>
        <p:txBody>
          <a:bodyPr>
            <a:normAutofit/>
          </a:bodyPr>
          <a:lstStyle/>
          <a:p>
            <a:r>
              <a:rPr lang="en-IE" b="0" dirty="0" smtClean="0">
                <a:latin typeface="IBM Plex Sans" panose="020B0503050203000203" pitchFamily="34" charset="0"/>
              </a:rPr>
              <a:t>Responding to Climate Change in Malawi </a:t>
            </a:r>
            <a:endParaRPr lang="en-IE" b="0" dirty="0">
              <a:latin typeface="IBM Plex Sans" panose="020B050305020300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71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5819" y="2061986"/>
            <a:ext cx="7479866" cy="39234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063" y="2892615"/>
            <a:ext cx="4243184" cy="3511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/>
          <a:srcRect r="35709"/>
          <a:stretch/>
        </p:blipFill>
        <p:spPr>
          <a:xfrm>
            <a:off x="175491" y="623144"/>
            <a:ext cx="6192846" cy="859611"/>
          </a:xfrm>
          <a:prstGeom prst="rect">
            <a:avLst/>
          </a:prstGeom>
        </p:spPr>
      </p:pic>
      <p:pic>
        <p:nvPicPr>
          <p:cNvPr id="11" name="Picture 10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9063" y="1270828"/>
            <a:ext cx="12095512" cy="2158171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524876" y="816019"/>
            <a:ext cx="406400" cy="406400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5" name="Picture 4">
            <a:hlinkClick r:id="rId7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25819" y="5985449"/>
            <a:ext cx="5054022" cy="43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97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77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43" y="648983"/>
            <a:ext cx="11565114" cy="556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699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61637" y="1555573"/>
            <a:ext cx="6261135" cy="4615072"/>
            <a:chOff x="161637" y="1555573"/>
            <a:chExt cx="6261135" cy="461507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637" y="1555573"/>
              <a:ext cx="6261135" cy="4615072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98159" y="1555573"/>
              <a:ext cx="402371" cy="408467"/>
            </a:xfrm>
            <a:prstGeom prst="rect">
              <a:avLst/>
            </a:prstGeom>
          </p:spPr>
        </p:pic>
      </p:grp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57200" y="784800"/>
            <a:ext cx="5851236" cy="640800"/>
          </a:xfrm>
        </p:spPr>
        <p:txBody>
          <a:bodyPr/>
          <a:lstStyle/>
          <a:p>
            <a:r>
              <a:rPr lang="en-IE" b="0" dirty="0" smtClean="0">
                <a:latin typeface="IBM Plex Sans" panose="020B0503050203000203" pitchFamily="34" charset="0"/>
              </a:rPr>
              <a:t>How to use this PowerPoint </a:t>
            </a:r>
            <a:endParaRPr lang="en-IE" b="0" dirty="0">
              <a:latin typeface="IBM Plex Sans" panose="020B0503050203000203" pitchFamily="34" charset="0"/>
            </a:endParaRPr>
          </a:p>
        </p:txBody>
      </p:sp>
      <p:pic>
        <p:nvPicPr>
          <p:cNvPr id="11" name="Picture 10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2939" y="1337397"/>
            <a:ext cx="4755292" cy="357256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79259" y="4442791"/>
            <a:ext cx="1556236" cy="2205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68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32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997" y="1384688"/>
            <a:ext cx="6640946" cy="4765187"/>
          </a:xfrm>
          <a:prstGeom prst="rect">
            <a:avLst/>
          </a:prstGeom>
        </p:spPr>
      </p:pic>
      <p:pic>
        <p:nvPicPr>
          <p:cNvPr id="5" name="Picture 4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2320" y="2041237"/>
            <a:ext cx="3015939" cy="17260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01168" y="4862367"/>
            <a:ext cx="2983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>
                <a:latin typeface="IBM Plex Sans" panose="020B0503050203000203" pitchFamily="34" charset="0"/>
              </a:rPr>
              <a:t>Watch the video to find out more about Concern Worldwide! </a:t>
            </a:r>
            <a:endParaRPr lang="en-IE" dirty="0">
              <a:latin typeface="IBM Plex Sans" panose="020B0503050203000203" pitchFamily="34" charset="0"/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9656289" y="3800186"/>
            <a:ext cx="508000" cy="1062181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9997" y="617867"/>
            <a:ext cx="406400" cy="4064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34789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2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874" y="708576"/>
            <a:ext cx="5401524" cy="8596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283" y="1773792"/>
            <a:ext cx="10827434" cy="331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3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5384" y="1425599"/>
            <a:ext cx="5971157" cy="47073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378" y="565988"/>
            <a:ext cx="9632515" cy="8596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874" y="1423865"/>
            <a:ext cx="5243014" cy="48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379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1680" y="1512874"/>
            <a:ext cx="2792890" cy="29031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6533992"/>
            <a:ext cx="11865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 smtClean="0">
                <a:solidFill>
                  <a:schemeClr val="bg1"/>
                </a:solidFill>
                <a:latin typeface="IBM Plex Sans" panose="020B0503050203000203" pitchFamily="34" charset="0"/>
              </a:rPr>
              <a:t>Note: You will find detailed instructions for this activity on page three of the Climate Action resource booklet</a:t>
            </a:r>
            <a:endParaRPr lang="en-IE" sz="1400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3191" y="5090842"/>
            <a:ext cx="11216279" cy="1200329"/>
          </a:xfrm>
          <a:prstGeom prst="rect">
            <a:avLst/>
          </a:prstGeom>
          <a:solidFill>
            <a:srgbClr val="00B5AD"/>
          </a:solidFill>
        </p:spPr>
        <p:txBody>
          <a:bodyPr wrap="square">
            <a:spAutoFit/>
          </a:bodyPr>
          <a:lstStyle/>
          <a:p>
            <a:r>
              <a:rPr lang="en-IE" dirty="0">
                <a:solidFill>
                  <a:schemeClr val="bg1"/>
                </a:solidFill>
                <a:latin typeface="IBM Plex Sans" panose="020B0503050203000203" pitchFamily="34" charset="0"/>
              </a:rPr>
              <a:t>Since 1950 more people globally have had greater access to disposable income meaning that rates of consumption have increased. Factories, plastics, mining, technology etc. all rely on fossil fuels. </a:t>
            </a:r>
            <a:endParaRPr lang="en-IE" dirty="0" smtClean="0">
              <a:solidFill>
                <a:schemeClr val="bg1"/>
              </a:solidFill>
              <a:latin typeface="IBM Plex Sans" panose="020B0503050203000203" pitchFamily="34" charset="0"/>
            </a:endParaRPr>
          </a:p>
          <a:p>
            <a:r>
              <a:rPr lang="en-IE" dirty="0" smtClean="0">
                <a:solidFill>
                  <a:schemeClr val="bg1"/>
                </a:solidFill>
                <a:latin typeface="IBM Plex Sans" panose="020B0503050203000203" pitchFamily="34" charset="0"/>
              </a:rPr>
              <a:t>Most </a:t>
            </a:r>
            <a:r>
              <a:rPr lang="en-IE" dirty="0">
                <a:solidFill>
                  <a:schemeClr val="bg1"/>
                </a:solidFill>
                <a:latin typeface="IBM Plex Sans" panose="020B0503050203000203" pitchFamily="34" charset="0"/>
              </a:rPr>
              <a:t>of our electricity comes from coal and gas which is still a problem for ‘green’ technology like electric cars.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66" y="594113"/>
            <a:ext cx="8931414" cy="85961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683" y="1299768"/>
            <a:ext cx="8181541" cy="14875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683" y="2997626"/>
            <a:ext cx="8638997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11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86" y="2278421"/>
            <a:ext cx="5086477" cy="33938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981" y="1581659"/>
            <a:ext cx="4329614" cy="43296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836" y="510896"/>
            <a:ext cx="10906689" cy="134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68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397" y="2417714"/>
            <a:ext cx="4886352" cy="32626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0351" y="1956049"/>
            <a:ext cx="4215142" cy="421514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83701"/>
            <a:ext cx="9632515" cy="8596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56" y="1326770"/>
            <a:ext cx="11876037" cy="5035732"/>
          </a:xfrm>
          <a:prstGeom prst="rect">
            <a:avLst/>
          </a:prstGeom>
        </p:spPr>
      </p:pic>
      <p:pic>
        <p:nvPicPr>
          <p:cNvPr id="2" name="Climate Change - hung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804274" y="910306"/>
            <a:ext cx="406400" cy="4064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142506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9517" y="6533992"/>
            <a:ext cx="11865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 smtClean="0">
                <a:solidFill>
                  <a:schemeClr val="bg1"/>
                </a:solidFill>
                <a:latin typeface="IBM Plex Sans" panose="020B0503050203000203" pitchFamily="34" charset="0"/>
              </a:rPr>
              <a:t>Note: You will find detailed instructions and resources for this activity on page four and five of the Climate Action resource booklet</a:t>
            </a:r>
            <a:endParaRPr lang="en-IE" sz="1400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05702" y="3493178"/>
            <a:ext cx="10280033" cy="2938070"/>
            <a:chOff x="305702" y="3439643"/>
            <a:chExt cx="10280033" cy="293807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279" y="3439643"/>
              <a:ext cx="5138228" cy="148533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47507" y="3493178"/>
              <a:ext cx="5138228" cy="1415437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5702" y="4929045"/>
              <a:ext cx="5141805" cy="144866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47507" y="4924973"/>
              <a:ext cx="5138228" cy="1415437"/>
            </a:xfrm>
            <a:prstGeom prst="rect">
              <a:avLst/>
            </a:prstGeom>
          </p:spPr>
        </p:pic>
      </p:grpSp>
      <p:sp>
        <p:nvSpPr>
          <p:cNvPr id="11" name="Rectangle 10"/>
          <p:cNvSpPr/>
          <p:nvPr/>
        </p:nvSpPr>
        <p:spPr>
          <a:xfrm>
            <a:off x="10585735" y="4524528"/>
            <a:ext cx="155896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700" dirty="0">
                <a:latin typeface="IBM Plex Sans" panose="020B0503050203000203" pitchFamily="34" charset="0"/>
              </a:rPr>
              <a:t>PHOTO CREDITS:</a:t>
            </a:r>
          </a:p>
          <a:p>
            <a:r>
              <a:rPr lang="en-IE" sz="700" dirty="0">
                <a:latin typeface="IBM Plex Sans" panose="020B0503050203000203" pitchFamily="34" charset="0"/>
              </a:rPr>
              <a:t>1. Severe drought across the Horn of Africa has forced thousands of families to leave their homes in the countryside and seek help near urban centres. March 2017/</a:t>
            </a:r>
            <a:r>
              <a:rPr lang="en-IE" sz="700" dirty="0" err="1">
                <a:latin typeface="IBM Plex Sans" panose="020B0503050203000203" pitchFamily="34" charset="0"/>
              </a:rPr>
              <a:t>Keiran</a:t>
            </a:r>
            <a:r>
              <a:rPr lang="en-IE" sz="700" dirty="0">
                <a:latin typeface="IBM Plex Sans" panose="020B0503050203000203" pitchFamily="34" charset="0"/>
              </a:rPr>
              <a:t> </a:t>
            </a:r>
            <a:r>
              <a:rPr lang="en-IE" sz="700" dirty="0" err="1">
                <a:latin typeface="IBM Plex Sans" panose="020B0503050203000203" pitchFamily="34" charset="0"/>
              </a:rPr>
              <a:t>McConville</a:t>
            </a:r>
            <a:endParaRPr lang="en-IE" sz="700" dirty="0">
              <a:latin typeface="IBM Plex Sans" panose="020B0503050203000203" pitchFamily="34" charset="0"/>
            </a:endParaRPr>
          </a:p>
          <a:p>
            <a:r>
              <a:rPr lang="en-IE" sz="700" dirty="0">
                <a:latin typeface="IBM Plex Sans" panose="020B0503050203000203" pitchFamily="34" charset="0"/>
              </a:rPr>
              <a:t>2. Gavin Douglas/ Concern Worldwide/27th March 2019</a:t>
            </a:r>
          </a:p>
          <a:p>
            <a:r>
              <a:rPr lang="en-IE" sz="700" dirty="0">
                <a:latin typeface="IBM Plex Sans" panose="020B0503050203000203" pitchFamily="34" charset="0"/>
              </a:rPr>
              <a:t>3. 15th March 2019/RTÉ News. Student Climate Strike in Dublin</a:t>
            </a:r>
          </a:p>
          <a:p>
            <a:r>
              <a:rPr lang="en-IE" sz="700" dirty="0">
                <a:latin typeface="IBM Plex Sans" panose="020B0503050203000203" pitchFamily="34" charset="0"/>
              </a:rPr>
              <a:t>4. </a:t>
            </a:r>
            <a:r>
              <a:rPr lang="en-IE" sz="700" dirty="0" err="1">
                <a:latin typeface="IBM Plex Sans" panose="020B0503050203000203" pitchFamily="34" charset="0"/>
              </a:rPr>
              <a:t>Paylaaj</a:t>
            </a:r>
            <a:r>
              <a:rPr lang="en-IE" sz="700" dirty="0">
                <a:latin typeface="IBM Plex Sans" panose="020B0503050203000203" pitchFamily="34" charset="0"/>
              </a:rPr>
              <a:t> from </a:t>
            </a:r>
            <a:r>
              <a:rPr lang="en-IE" sz="700" dirty="0" err="1">
                <a:latin typeface="IBM Plex Sans" panose="020B0503050203000203" pitchFamily="34" charset="0"/>
              </a:rPr>
              <a:t>Satla</a:t>
            </a:r>
            <a:r>
              <a:rPr lang="en-IE" sz="700" dirty="0">
                <a:latin typeface="IBM Plex Sans" panose="020B0503050203000203" pitchFamily="34" charset="0"/>
              </a:rPr>
              <a:t> </a:t>
            </a:r>
            <a:r>
              <a:rPr lang="en-IE" sz="700" dirty="0" err="1">
                <a:latin typeface="IBM Plex Sans" panose="020B0503050203000203" pitchFamily="34" charset="0"/>
              </a:rPr>
              <a:t>Bheel</a:t>
            </a:r>
            <a:r>
              <a:rPr lang="en-IE" sz="700" dirty="0">
                <a:latin typeface="IBM Plex Sans" panose="020B0503050203000203" pitchFamily="34" charset="0"/>
              </a:rPr>
              <a:t> village is filling water container from the newly installed water plant. Photo: Black Box Sounds/ Concern Worldwide/Sept 2017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45964"/>
            <a:ext cx="7766977" cy="85961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1313" y="1380363"/>
            <a:ext cx="7017104" cy="215817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39730" y="1505575"/>
            <a:ext cx="4395597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80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929 RedDog_Concern PPT Template_Arial_169_V2.pptx" id="{45C3A4C4-C678-4D5D-A839-703F7FDEE506}" vid="{D15F438C-263A-4CC7-8A98-DE4DFF0FF50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4AE453CF829644AB078C1BA3D4B02C" ma:contentTypeVersion="13" ma:contentTypeDescription="Create a new document." ma:contentTypeScope="" ma:versionID="3a1c63690b35d70db46fe98e7a314110">
  <xsd:schema xmlns:xsd="http://www.w3.org/2001/XMLSchema" xmlns:xs="http://www.w3.org/2001/XMLSchema" xmlns:p="http://schemas.microsoft.com/office/2006/metadata/properties" xmlns:ns3="9c4560ed-ee23-4459-82e6-df23ea12c8c4" xmlns:ns4="694654bd-004d-49fd-996a-22cf837ade6e" targetNamespace="http://schemas.microsoft.com/office/2006/metadata/properties" ma:root="true" ma:fieldsID="12f8ebb29701b512d5195d89a9510f55" ns3:_="" ns4:_="">
    <xsd:import namespace="9c4560ed-ee23-4459-82e6-df23ea12c8c4"/>
    <xsd:import namespace="694654bd-004d-49fd-996a-22cf837ade6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4560ed-ee23-4459-82e6-df23ea12c8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4654bd-004d-49fd-996a-22cf837ade6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4A5C571-7095-416A-8C3E-72D3A9F28E17}">
  <ds:schemaRefs>
    <ds:schemaRef ds:uri="http://www.w3.org/XML/1998/namespace"/>
    <ds:schemaRef ds:uri="http://purl.org/dc/dcmitype/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694654bd-004d-49fd-996a-22cf837ade6e"/>
    <ds:schemaRef ds:uri="9c4560ed-ee23-4459-82e6-df23ea12c8c4"/>
  </ds:schemaRefs>
</ds:datastoreItem>
</file>

<file path=customXml/itemProps2.xml><?xml version="1.0" encoding="utf-8"?>
<ds:datastoreItem xmlns:ds="http://schemas.openxmlformats.org/officeDocument/2006/customXml" ds:itemID="{951C8584-9863-479F-9BAD-2269637544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c4560ed-ee23-4459-82e6-df23ea12c8c4"/>
    <ds:schemaRef ds:uri="694654bd-004d-49fd-996a-22cf837ade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6496388-064B-42CB-B433-688BF45A261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929 RedDog_Concern PPT Template_Arial_169_V2</Template>
  <TotalTime>1858</TotalTime>
  <Words>270</Words>
  <Application>Microsoft Office PowerPoint</Application>
  <PresentationFormat>Widescreen</PresentationFormat>
  <Paragraphs>18</Paragraphs>
  <Slides>20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IBM Plex Sans</vt:lpstr>
      <vt:lpstr>System Font Regular</vt:lpstr>
      <vt:lpstr>Office Theme</vt:lpstr>
      <vt:lpstr>Exploring Climate Change</vt:lpstr>
      <vt:lpstr>How to use this PowerPoint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Extension: The Impact of Climate Change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Responding to Climate Change in Malawi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Wright</dc:creator>
  <cp:lastModifiedBy>Lauren Wright</cp:lastModifiedBy>
  <cp:revision>100</cp:revision>
  <dcterms:created xsi:type="dcterms:W3CDTF">2019-08-07T09:12:12Z</dcterms:created>
  <dcterms:modified xsi:type="dcterms:W3CDTF">2020-08-26T12:49:55Z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0x010100844AE453CF829644AB078C1BA3D4B02C</vt:lpwstr>
  </property>
</Properties>
</file>